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6" r:id="rId8"/>
    <p:sldId id="262" r:id="rId9"/>
    <p:sldId id="264" r:id="rId10"/>
    <p:sldId id="261" r:id="rId11"/>
    <p:sldId id="267" r:id="rId12"/>
    <p:sldId id="26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2T14:19:4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20167,'5'-36'-14647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A1FA5-E03A-41A4-AFE7-B1BFAC6ED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038056-0413-4B5A-8DA4-28A28FA46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6DF664-5043-4BFE-A1C0-E2A6B692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60E467-5A0D-457A-BC46-31E17D4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5C701-2DDE-445C-8A96-ADB11B87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F0FDA-7CB9-4239-B141-8A5B8E7C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74733C-6CB8-409A-A864-DB4713D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053C61-3BF0-4636-8828-9825D1C6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460756-D910-4A62-8ABD-50BC8A88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D33493-FF68-467B-AB7A-B947D564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3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3A4930-2AFB-4005-BDA9-76F471431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ED1D44-646B-46CE-8565-2E7D91876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6FD114-6150-4C20-BAA5-D5A50C28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317B35-DF00-406C-870A-3DBEA706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559741-9B4E-4A60-82E1-17FCE26A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40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25EF0-7DE9-4B60-98FD-39403BBC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57469-45A8-4FF2-8007-669E2C75C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B07DF-EEFE-4C9F-BC42-BCF601D5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2CB1D3-2E54-4C6B-B23C-9DAA303C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DE569-CF62-43BF-AB22-F32E2396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4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834D2-F1D6-4180-8B0B-4A9D3FEA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E6E30-1504-41B7-8FB0-A5833D86C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E145FE-CCCB-4CFE-9E73-8A125CA2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F7BD2F-7AE3-4E20-BD80-001985E0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ACBAD1-671E-4B83-B158-0693A963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19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E8B0C-DC8F-47CC-BE6D-D6D3E4A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9CBFF2-CE86-4027-BFBE-18B152798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28054C-53C1-4B37-9911-811C08EF1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1B3420-A177-401C-843D-41436FCA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486BCF-CC19-4755-B208-11CA6669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17645B-25F7-484A-BBB6-F45C37F8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76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2732D-0B68-4FFF-99AB-55326498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141B38-EF9C-4545-A346-55ECB0C6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40BE7-F2ED-47CC-950C-067048694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38DB3C-9FD8-4D75-B257-B521BF9CA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B973CF-6F54-4AFD-B3DE-490E2794B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D6EB37-7126-41F8-AB45-B6C7BDDA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A3F294-79DD-4E70-90F4-43E2F21C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2A2FE2-9ABA-43A1-8219-5F338BDE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3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B4419-C643-493F-8DC7-39D7B558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0E1785-A9B1-4827-A5F1-DB6C57F7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D493C0-A1C0-46A0-AA54-8AD241C7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8E2A70-3DBC-4CEE-A105-CB69F17C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6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958A87-0367-4D80-8AD4-DFEECE70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BD5151-80D4-481A-B1CF-FBBF1245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5F81F7-AD70-46DC-9086-08CF47B1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86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0B0B4-3A7D-4A5D-A9E0-26F3CA80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5062F-C46D-4863-883B-C3609746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E7EC22-CF47-41F4-A827-4F6CB4349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8A3844-88A2-446A-B724-1C44F44A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E8F675-6DF6-4F12-B831-BCFA1A66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47359A-9B70-4FCA-87F4-096278CB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129FD-7A7B-47D3-9AD4-573F9DC2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515445-CE78-4E89-849F-3F92CA420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550EA9-A38D-4C87-A4D1-02542F88D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9C10CE-52F5-4804-B2C2-48995740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5676E7-8E1B-445E-A3B1-79C11671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349057-2566-4FBA-BC81-0C5E73CD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15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CE83F6-AFDB-4580-A260-62F39782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3C1DAE-FB15-4DBB-9801-5549ADEA6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9436AD-88E0-411E-A0C6-135DE4A53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E310-2A56-4447-91EF-4BD81787234D}" type="datetimeFigureOut">
              <a:rPr lang="nl-NL" smtClean="0"/>
              <a:t>25-3-2022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768331-2E5E-4DD5-97D7-FE79AD0CF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757968-79F8-4A55-86C7-649B7009D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4A80-DEEA-4C8A-B963-64756ED0D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71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0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0" y="0"/>
            <a:ext cx="13591822" cy="764540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54803" y="701697"/>
            <a:ext cx="7588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CultuurStation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63A494-7A95-4337-96B0-1B58248120E7}"/>
              </a:ext>
            </a:extLst>
          </p:cNvPr>
          <p:cNvSpPr txBox="1"/>
          <p:nvPr/>
        </p:nvSpPr>
        <p:spPr>
          <a:xfrm>
            <a:off x="554803" y="1754560"/>
            <a:ext cx="6617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cs typeface="Poppins" panose="00000500000000000000" pitchFamily="2" charset="0"/>
              </a:rPr>
              <a:t>CultuurStation is de onafhankelijke bemiddelaar tussen het onderwijs en het culturele veld in Eindhoven. </a:t>
            </a:r>
            <a:br>
              <a:rPr lang="nl-NL" dirty="0">
                <a:cs typeface="Poppins" panose="00000500000000000000" pitchFamily="2" charset="0"/>
              </a:rPr>
            </a:br>
            <a:r>
              <a:rPr lang="nl-NL" dirty="0">
                <a:cs typeface="Poppins" panose="00000500000000000000" pitchFamily="2" charset="0"/>
              </a:rPr>
              <a:t>Wij zijn een laagdrempelig aanspreekpunt voor cultuureducatie en verbinden lokaal het onderwijs met aanbieders.</a:t>
            </a:r>
          </a:p>
          <a:p>
            <a:endParaRPr lang="nl-NL" dirty="0"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Gemeentelijke stichting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Scholen helpen cultuureducatie vorm te geven en te verankeren.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Bemiddelaar tussen scholen en culturele aanbieders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Kenniscentrum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Netwerkfunctie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Penvoerder Cultuureducatie met Kwaliteit </a:t>
            </a:r>
          </a:p>
        </p:txBody>
      </p:sp>
    </p:spTree>
    <p:extLst>
      <p:ext uri="{BB962C8B-B14F-4D97-AF65-F5344CB8AC3E}">
        <p14:creationId xmlns:p14="http://schemas.microsoft.com/office/powerpoint/2010/main" val="323001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0" y="-442323"/>
            <a:ext cx="13354228" cy="7511753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678227" y="295566"/>
            <a:ext cx="87415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Doel Cultuureducatie met </a:t>
            </a:r>
          </a:p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Kwaliteit (</a:t>
            </a:r>
            <a:r>
              <a:rPr lang="nl-NL" sz="3100" b="1" dirty="0" err="1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CmK</a:t>
            </a:r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63A494-7A95-4337-96B0-1B58248120E7}"/>
              </a:ext>
            </a:extLst>
          </p:cNvPr>
          <p:cNvSpPr txBox="1"/>
          <p:nvPr/>
        </p:nvSpPr>
        <p:spPr>
          <a:xfrm>
            <a:off x="662189" y="1439705"/>
            <a:ext cx="6219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Het duurzaam versterken van Cultuureducatie met Kwaliteit op alle scholen in Eindhoven.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Verankering van het cultuuronderwijs.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Kansengelijkheid. Elk kind kan zich artistiek cultureel ontwikkelen. Ook voor kinderen die vanuit thuis niet in aanraking komen met cultuur.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DDA9C8C-2F10-4E1D-B291-E2B09408A354}"/>
              </a:ext>
            </a:extLst>
          </p:cNvPr>
          <p:cNvSpPr txBox="1"/>
          <p:nvPr/>
        </p:nvSpPr>
        <p:spPr>
          <a:xfrm>
            <a:off x="611910" y="3479802"/>
            <a:ext cx="7588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Mogelijkheden </a:t>
            </a:r>
            <a:r>
              <a:rPr lang="nl-NL" sz="3100" b="1" dirty="0" err="1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CmK</a:t>
            </a:r>
            <a:endParaRPr lang="nl-NL" sz="3100" b="1" dirty="0">
              <a:solidFill>
                <a:srgbClr val="9B168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D761FDF-16EF-414D-BC9E-0F250D2BBA8C}"/>
              </a:ext>
            </a:extLst>
          </p:cNvPr>
          <p:cNvSpPr txBox="1"/>
          <p:nvPr/>
        </p:nvSpPr>
        <p:spPr>
          <a:xfrm>
            <a:off x="656494" y="4013037"/>
            <a:ext cx="785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Cultuurtraject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Cultuurtraject op maat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Leerplein</a:t>
            </a:r>
          </a:p>
        </p:txBody>
      </p:sp>
    </p:spTree>
    <p:extLst>
      <p:ext uri="{BB962C8B-B14F-4D97-AF65-F5344CB8AC3E}">
        <p14:creationId xmlns:p14="http://schemas.microsoft.com/office/powerpoint/2010/main" val="178067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-665207" y="-24337"/>
            <a:ext cx="14278657" cy="8031745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54803" y="678094"/>
            <a:ext cx="7588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Cultuurtraject basis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1294809-2C6B-4297-B395-87B671946821}"/>
              </a:ext>
            </a:extLst>
          </p:cNvPr>
          <p:cNvSpPr txBox="1"/>
          <p:nvPr/>
        </p:nvSpPr>
        <p:spPr>
          <a:xfrm>
            <a:off x="581271" y="1247481"/>
            <a:ext cx="78545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Programma voor scholen die cultuuronderwijs nog niet structureel hebben opgenomen in hun lesprogramma. </a:t>
            </a:r>
            <a:br>
              <a:rPr lang="nl-NL" dirty="0"/>
            </a:br>
            <a:r>
              <a:rPr lang="nl-NL" dirty="0"/>
              <a:t>Dit programma inspireert kinderen en helpt hen laagdrempelig om hun creatieve talenten te ontwikkelen.</a:t>
            </a:r>
          </a:p>
          <a:p>
            <a:endParaRPr lang="nl-NL" dirty="0"/>
          </a:p>
          <a:p>
            <a:r>
              <a:rPr lang="nl-NL" dirty="0"/>
              <a:t>Vaste route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Alle leerjaren volgen 2 op elkaar afgestemde activiteiten van lokale culturele instellingen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Alle disciplines komen aan bod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Twee soorten activiteiten: Meemaken &amp; betekenis geven en Maken en betekenis geven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Verkennen en ervaren staat centraal</a:t>
            </a:r>
          </a:p>
          <a:p>
            <a:r>
              <a:rPr lang="nl-NL" dirty="0"/>
              <a:t>Opbouw activiteiten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Procesgerichte didactiek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Creatief ontwerpen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Creativiteitsontwikkeling van leerlingen staat centraal</a:t>
            </a:r>
          </a:p>
          <a:p>
            <a:r>
              <a:rPr lang="nl-NL" dirty="0"/>
              <a:t>Opstap naar Cultuurtraject op maat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491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-665207" y="-24337"/>
            <a:ext cx="14278657" cy="8031745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54803" y="678094"/>
            <a:ext cx="7588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Cultuurtraject basis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1294809-2C6B-4297-B395-87B671946821}"/>
              </a:ext>
            </a:extLst>
          </p:cNvPr>
          <p:cNvSpPr txBox="1"/>
          <p:nvPr/>
        </p:nvSpPr>
        <p:spPr>
          <a:xfrm>
            <a:off x="581271" y="1247481"/>
            <a:ext cx="785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24697B7-F6B8-4D8E-8C6B-19054F819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5" y="1698310"/>
            <a:ext cx="8763000" cy="4276725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98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-399244" y="-17126"/>
            <a:ext cx="13748819" cy="7733711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27600" y="175878"/>
            <a:ext cx="758833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Cultuurtraject op maat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1294809-2C6B-4297-B395-87B671946821}"/>
              </a:ext>
            </a:extLst>
          </p:cNvPr>
          <p:cNvSpPr txBox="1"/>
          <p:nvPr/>
        </p:nvSpPr>
        <p:spPr>
          <a:xfrm>
            <a:off x="527600" y="937966"/>
            <a:ext cx="8022059" cy="496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Scholen kiezen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vanuit hun visie en ambitie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de invulling van hun activiteitenplan. CMK is daar onderdeel van.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zijn daarvoor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mogelijkheden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ook gecombineerd kunnen worden: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Duurzame samenwerking met 1 of 2 instellingen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Keuze uit de aangeboden activiteiten van instellingen binnen ‘Maken’ en ‘Meemaken’ uit een of meerdere disciplines.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Cultuurprofessional in de klas geeft lessen als vakdocent ter inspiratie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Cultuurprofessional in de klas geeft basislessen die de leerkracht daarna zelf kan geven. Lessen worden geborgd in de culturele digitale ladekast.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Cultuurprofessional in de klas voor de ondersteuning van een creatief proces bij een onderwijsconcept of methode. (Blink bijvoorbeeld)</a:t>
            </a:r>
          </a:p>
          <a:p>
            <a:pPr lvl="0"/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Daarnaast kan een school een aanvullende budget aanvragen om in te zetten voor co-teaching binnen een professionaliseringstraject voor (een deel) van de leerkrachten. Of kiezen voor workshops binnen het leerplein.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-1" y="-1"/>
            <a:ext cx="13384613" cy="7528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54803" y="678094"/>
            <a:ext cx="75883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Cultuurtraject op maat </a:t>
            </a:r>
          </a:p>
          <a:p>
            <a:r>
              <a:rPr lang="nl-NL" sz="20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Activiteitenplan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63A494-7A95-4337-96B0-1B58248120E7}"/>
              </a:ext>
            </a:extLst>
          </p:cNvPr>
          <p:cNvSpPr txBox="1"/>
          <p:nvPr/>
        </p:nvSpPr>
        <p:spPr>
          <a:xfrm>
            <a:off x="554803" y="1754560"/>
            <a:ext cx="7433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Passend bij de visie van de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>
                <a:cs typeface="Poppins" panose="00000500000000000000" pitchFamily="2" charset="0"/>
              </a:rPr>
              <a:t>CmK</a:t>
            </a:r>
            <a:r>
              <a:rPr lang="nl-NL" dirty="0">
                <a:cs typeface="Poppins" panose="00000500000000000000" pitchFamily="2" charset="0"/>
              </a:rPr>
              <a:t> activiteiten en alle andere culturele activiteiten in 1 overzicht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Alles vindbaar in de schoolaccount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Rooster/ afspraken voor activiteiten vanuit CultuurStation of in overleg met de aanbieder</a:t>
            </a:r>
          </a:p>
        </p:txBody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A45A562C-8ED3-4F44-BBD5-C0CDAB8E9635}"/>
              </a:ext>
            </a:extLst>
          </p:cNvPr>
          <p:cNvSpPr/>
          <p:nvPr/>
        </p:nvSpPr>
        <p:spPr>
          <a:xfrm>
            <a:off x="8930075" y="-127000"/>
            <a:ext cx="3625505" cy="3369529"/>
          </a:xfrm>
          <a:prstGeom prst="flowChartConnector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37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-1" y="-1"/>
            <a:ext cx="13673271" cy="7691215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71478" y="274251"/>
            <a:ext cx="75883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Cultuureducatie met Kwaliteit</a:t>
            </a:r>
          </a:p>
          <a:p>
            <a:r>
              <a:rPr lang="nl-NL" sz="20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Financieel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63A494-7A95-4337-96B0-1B58248120E7}"/>
              </a:ext>
            </a:extLst>
          </p:cNvPr>
          <p:cNvSpPr txBox="1"/>
          <p:nvPr/>
        </p:nvSpPr>
        <p:spPr>
          <a:xfrm>
            <a:off x="571478" y="1515718"/>
            <a:ext cx="74339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Deelname is alleen mogelijk als alle groepen van de school meedoen.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School betaalt €8,50 euro per leerling.</a:t>
            </a:r>
          </a:p>
          <a:p>
            <a:endParaRPr lang="nl-NL" dirty="0">
              <a:cs typeface="Poppins" panose="00000500000000000000" pitchFamily="2" charset="0"/>
            </a:endParaRPr>
          </a:p>
          <a:p>
            <a:endParaRPr lang="nl-NL" dirty="0">
              <a:cs typeface="Poppins" panose="00000500000000000000" pitchFamily="2" charset="0"/>
            </a:endParaRPr>
          </a:p>
          <a:p>
            <a:r>
              <a:rPr lang="nl-NL" dirty="0">
                <a:cs typeface="Poppins" panose="00000500000000000000" pitchFamily="2" charset="0"/>
              </a:rPr>
              <a:t>Daarnaast geldt bij Cultuurtraject Op Maat:</a:t>
            </a:r>
          </a:p>
          <a:p>
            <a:endParaRPr lang="nl-NL" dirty="0"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School krijgt beschikking over een budget van €500,- per groep om het activiteitenplan vorm te geven. </a:t>
            </a:r>
            <a:br>
              <a:rPr lang="nl-NL" dirty="0">
                <a:cs typeface="Poppins" panose="00000500000000000000" pitchFamily="2" charset="0"/>
              </a:rPr>
            </a:br>
            <a:r>
              <a:rPr lang="nl-NL" dirty="0">
                <a:cs typeface="Poppins" panose="00000500000000000000" pitchFamily="2" charset="0"/>
              </a:rPr>
              <a:t>Bij 16 </a:t>
            </a:r>
            <a:r>
              <a:rPr lang="nl-NL" dirty="0" err="1">
                <a:cs typeface="Poppins" panose="00000500000000000000" pitchFamily="2" charset="0"/>
              </a:rPr>
              <a:t>lln</a:t>
            </a:r>
            <a:r>
              <a:rPr lang="nl-NL" dirty="0">
                <a:cs typeface="Poppins" panose="00000500000000000000" pitchFamily="2" charset="0"/>
              </a:rPr>
              <a:t> per klas betaal je dus €136 maar kun je voor die klas activiteiten of lesuren inkopen voor €500.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 budget hoeft niet evenredig over de klassen te worden verdeeld.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school bepaalt in overleg met de cultuurcoach hoe ze dat inzetten.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 is wel een verplichting om minimaal 2 activiteiten te kiezen uit ‘Meemaken’ maar dit mag ook bijvoorbeeld deelname aan museumschatjes of het van Abbemuseum zijn.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9B168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-1" y="-1"/>
            <a:ext cx="13673271" cy="7691215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225765" y="0"/>
            <a:ext cx="5259676" cy="3280466"/>
            <a:chOff x="5209270" y="2019631"/>
            <a:chExt cx="6144529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119848" y="2019631"/>
              <a:ext cx="4233951" cy="412739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4402" r="-1559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71478" y="274251"/>
            <a:ext cx="75883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Cultuureducatie met Kwaliteit</a:t>
            </a:r>
          </a:p>
          <a:p>
            <a:r>
              <a:rPr lang="nl-NL" sz="20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Financieel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63A494-7A95-4337-96B0-1B58248120E7}"/>
              </a:ext>
            </a:extLst>
          </p:cNvPr>
          <p:cNvSpPr txBox="1"/>
          <p:nvPr/>
        </p:nvSpPr>
        <p:spPr>
          <a:xfrm>
            <a:off x="571477" y="1515718"/>
            <a:ext cx="78206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Cultuureducatie kon tot dit schooljaar bekostigd worden uit de lumpsum en </a:t>
            </a:r>
            <a:r>
              <a:rPr lang="nl-NL" dirty="0" err="1">
                <a:latin typeface="Poppins" panose="00000500000000000000" pitchFamily="2" charset="0"/>
                <a:cs typeface="Poppins" panose="00000500000000000000" pitchFamily="2" charset="0"/>
              </a:rPr>
              <a:t>prestatiebox</a:t>
            </a: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 gelden. </a:t>
            </a:r>
            <a:b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Vanaf dit schooljaar is de </a:t>
            </a:r>
            <a:r>
              <a:rPr lang="nl-NL" dirty="0" err="1">
                <a:latin typeface="Poppins" panose="00000500000000000000" pitchFamily="2" charset="0"/>
                <a:cs typeface="Poppins" panose="00000500000000000000" pitchFamily="2" charset="0"/>
              </a:rPr>
              <a:t>prestatiebox</a:t>
            </a: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 gestopt en zijn deze gelden ondergebracht binnen de lumpsum.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Lumpsum: </a:t>
            </a:r>
            <a:b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€ 111,53 per school en € 4,65 per leerling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Overheveling van de </a:t>
            </a:r>
            <a:r>
              <a:rPr lang="nl-NL" dirty="0" err="1">
                <a:latin typeface="Poppins" panose="00000500000000000000" pitchFamily="2" charset="0"/>
                <a:cs typeface="Poppins" panose="00000500000000000000" pitchFamily="2" charset="0"/>
              </a:rPr>
              <a:t>prestatieboxgelden</a:t>
            </a: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 naar de lumpsum:    € 16,86 bij, inclusief € 3 per leerling voor museumbezoek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Totaal: </a:t>
            </a:r>
            <a:b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€ 21,51 per leerling en € 111,53 per school. </a:t>
            </a:r>
          </a:p>
        </p:txBody>
      </p:sp>
    </p:spTree>
    <p:extLst>
      <p:ext uri="{BB962C8B-B14F-4D97-AF65-F5344CB8AC3E}">
        <p14:creationId xmlns:p14="http://schemas.microsoft.com/office/powerpoint/2010/main" val="101096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111743EA-59D5-40B2-8F61-4FCAC514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6"/>
          <a:stretch/>
        </p:blipFill>
        <p:spPr>
          <a:xfrm>
            <a:off x="0" y="0"/>
            <a:ext cx="13569244" cy="763270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257FA3D2-9C48-4AF1-8C51-87EA5A4218E6}"/>
              </a:ext>
            </a:extLst>
          </p:cNvPr>
          <p:cNvGrpSpPr/>
          <p:nvPr/>
        </p:nvGrpSpPr>
        <p:grpSpPr>
          <a:xfrm>
            <a:off x="7148853" y="-233286"/>
            <a:ext cx="5403867" cy="3280466"/>
            <a:chOff x="5209270" y="2019631"/>
            <a:chExt cx="6312978" cy="4127399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44F4D03-7D65-4ED6-BB24-D26E2D8171F0}"/>
                </a:ext>
              </a:extLst>
            </p:cNvPr>
            <p:cNvSpPr/>
            <p:nvPr/>
          </p:nvSpPr>
          <p:spPr>
            <a:xfrm>
              <a:off x="7288297" y="2019631"/>
              <a:ext cx="4233951" cy="4127399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2F74400-CF65-4623-A275-DDC93F8554C3}"/>
                </a:ext>
              </a:extLst>
            </p:cNvPr>
            <p:cNvSpPr/>
            <p:nvPr/>
          </p:nvSpPr>
          <p:spPr>
            <a:xfrm>
              <a:off x="5209270" y="4227174"/>
              <a:ext cx="2660692" cy="1371919"/>
            </a:xfrm>
            <a:custGeom>
              <a:avLst/>
              <a:gdLst>
                <a:gd name="connsiteX0" fmla="*/ 0 w 2660692"/>
                <a:gd name="connsiteY0" fmla="*/ 0 h 1371919"/>
                <a:gd name="connsiteX1" fmla="*/ 2660692 w 2660692"/>
                <a:gd name="connsiteY1" fmla="*/ 0 h 1371919"/>
                <a:gd name="connsiteX2" fmla="*/ 2660692 w 2660692"/>
                <a:gd name="connsiteY2" fmla="*/ 1371919 h 1371919"/>
                <a:gd name="connsiteX3" fmla="*/ 0 w 2660692"/>
                <a:gd name="connsiteY3" fmla="*/ 1371919 h 1371919"/>
                <a:gd name="connsiteX4" fmla="*/ 0 w 2660692"/>
                <a:gd name="connsiteY4" fmla="*/ 0 h 137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0692" h="1371919">
                  <a:moveTo>
                    <a:pt x="0" y="0"/>
                  </a:moveTo>
                  <a:lnTo>
                    <a:pt x="2660692" y="0"/>
                  </a:lnTo>
                  <a:lnTo>
                    <a:pt x="2660692" y="1371919"/>
                  </a:lnTo>
                  <a:lnTo>
                    <a:pt x="0" y="13719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6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14:cNvPr>
              <p14:cNvContentPartPr/>
              <p14:nvPr/>
            </p14:nvContentPartPr>
            <p14:xfrm>
              <a:off x="6458807" y="3849730"/>
              <a:ext cx="2160" cy="133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D62F7C3-AD37-4C72-A982-A6D97E9FED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807" y="3831730"/>
                <a:ext cx="3780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6719848F-A556-49A3-91FE-01264FA6A152}"/>
              </a:ext>
            </a:extLst>
          </p:cNvPr>
          <p:cNvSpPr/>
          <p:nvPr/>
        </p:nvSpPr>
        <p:spPr>
          <a:xfrm>
            <a:off x="8843100" y="-397565"/>
            <a:ext cx="4506475" cy="3826566"/>
          </a:xfrm>
          <a:prstGeom prst="ellipse">
            <a:avLst/>
          </a:prstGeom>
          <a:noFill/>
          <a:ln w="57150">
            <a:solidFill>
              <a:srgbClr val="A50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B5DA8F8-2C28-45F1-A8A4-CAB236F37F05}"/>
              </a:ext>
            </a:extLst>
          </p:cNvPr>
          <p:cNvSpPr/>
          <p:nvPr/>
        </p:nvSpPr>
        <p:spPr>
          <a:xfrm>
            <a:off x="8715870" y="-239022"/>
            <a:ext cx="4203291" cy="3877366"/>
          </a:xfrm>
          <a:prstGeom prst="ellipse">
            <a:avLst/>
          </a:prstGeom>
          <a:noFill/>
          <a:ln w="57150">
            <a:solidFill>
              <a:srgbClr val="9B1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BD68EF7-5022-4E2B-B514-1784D3C75C13}"/>
              </a:ext>
            </a:extLst>
          </p:cNvPr>
          <p:cNvSpPr/>
          <p:nvPr/>
        </p:nvSpPr>
        <p:spPr>
          <a:xfrm>
            <a:off x="8576862" y="-397565"/>
            <a:ext cx="4481306" cy="3877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91A07F7-F3E6-49A9-8DC8-312CAAFAA7C6}"/>
              </a:ext>
            </a:extLst>
          </p:cNvPr>
          <p:cNvSpPr txBox="1"/>
          <p:nvPr/>
        </p:nvSpPr>
        <p:spPr>
          <a:xfrm>
            <a:off x="554803" y="235422"/>
            <a:ext cx="75883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Mogelijkheden naast </a:t>
            </a:r>
            <a:r>
              <a:rPr lang="nl-NL" sz="3100" b="1" dirty="0" err="1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CmK</a:t>
            </a:r>
            <a:endParaRPr lang="nl-NL" sz="3100" b="1" dirty="0">
              <a:solidFill>
                <a:srgbClr val="9B168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nl-NL" sz="20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Leerplein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E63A494-7A95-4337-96B0-1B58248120E7}"/>
              </a:ext>
            </a:extLst>
          </p:cNvPr>
          <p:cNvSpPr txBox="1"/>
          <p:nvPr/>
        </p:nvSpPr>
        <p:spPr>
          <a:xfrm>
            <a:off x="551847" y="1348007"/>
            <a:ext cx="7730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cs typeface="Poppins" panose="00000500000000000000" pitchFamily="2" charset="0"/>
              </a:rPr>
              <a:t>Vanuit het leerplein kunnen teamtrainingen of workshops voor individuele leerkrachten worden aangevraagd.</a:t>
            </a:r>
          </a:p>
          <a:p>
            <a:r>
              <a:rPr lang="nl-NL" dirty="0">
                <a:cs typeface="Poppins" panose="00000500000000000000" pitchFamily="2" charset="0"/>
              </a:rPr>
              <a:t>Denk hierbij aan:</a:t>
            </a:r>
          </a:p>
          <a:p>
            <a:r>
              <a:rPr lang="nl-NL" dirty="0">
                <a:cs typeface="Poppins" panose="00000500000000000000" pitchFamily="2" charset="0"/>
              </a:rPr>
              <a:t>•	ICC-training</a:t>
            </a:r>
          </a:p>
          <a:p>
            <a:r>
              <a:rPr lang="nl-NL" dirty="0">
                <a:cs typeface="Poppins" panose="00000500000000000000" pitchFamily="2" charset="0"/>
              </a:rPr>
              <a:t>•	Training Creatieve Proces (team)</a:t>
            </a:r>
          </a:p>
          <a:p>
            <a:r>
              <a:rPr lang="nl-NL" dirty="0">
                <a:cs typeface="Poppins" panose="00000500000000000000" pitchFamily="2" charset="0"/>
              </a:rPr>
              <a:t>•	Basisvaardigheden (beeldend, muziek, theater, kunst &amp; technologie</a:t>
            </a:r>
          </a:p>
          <a:p>
            <a:r>
              <a:rPr lang="nl-NL" dirty="0">
                <a:cs typeface="Poppins" panose="00000500000000000000" pitchFamily="2" charset="0"/>
              </a:rPr>
              <a:t>•	Co-teaching, Je kunt dit aanvragen voor de leerkrachten die dat willen</a:t>
            </a:r>
          </a:p>
          <a:p>
            <a:r>
              <a:rPr lang="nl-NL" dirty="0">
                <a:cs typeface="Poppins" panose="00000500000000000000" pitchFamily="2" charset="0"/>
              </a:rPr>
              <a:t>                  en nodig hebben.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017D8D9-8E73-4197-8A55-AEC953F2102C}"/>
              </a:ext>
            </a:extLst>
          </p:cNvPr>
          <p:cNvSpPr txBox="1"/>
          <p:nvPr/>
        </p:nvSpPr>
        <p:spPr>
          <a:xfrm>
            <a:off x="554803" y="3886219"/>
            <a:ext cx="758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9B168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verder…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01523C-6808-430D-89F8-89FE0A623C59}"/>
              </a:ext>
            </a:extLst>
          </p:cNvPr>
          <p:cNvSpPr txBox="1"/>
          <p:nvPr/>
        </p:nvSpPr>
        <p:spPr>
          <a:xfrm>
            <a:off x="551847" y="4260615"/>
            <a:ext cx="7433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Bemiddeling inzet vakdocenten in de klas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Aanbod van instellingen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Maak het mee!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Poppins" panose="00000500000000000000" pitchFamily="2" charset="0"/>
              </a:rPr>
              <a:t>Schoolvoorstellingen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9B168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6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8e7f75-8e24-48c1-9195-42e1c46c18ea" xsi:nil="true"/>
    <lcf76f155ced4ddcb4097134ff3c332f xmlns="1ecc3db9-f79c-4d24-8315-2c03a6f660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2C3883E2D0548886604C56EF4BB57" ma:contentTypeVersion="16" ma:contentTypeDescription="Een nieuw document maken." ma:contentTypeScope="" ma:versionID="2e59df94d52593fd83a10b055e60d262">
  <xsd:schema xmlns:xsd="http://www.w3.org/2001/XMLSchema" xmlns:xs="http://www.w3.org/2001/XMLSchema" xmlns:p="http://schemas.microsoft.com/office/2006/metadata/properties" xmlns:ns2="1ecc3db9-f79c-4d24-8315-2c03a6f660bd" xmlns:ns3="db8e7f75-8e24-48c1-9195-42e1c46c18ea" targetNamespace="http://schemas.microsoft.com/office/2006/metadata/properties" ma:root="true" ma:fieldsID="cfe5e63688add551866fc8c5c2c03d87" ns2:_="" ns3:_="">
    <xsd:import namespace="1ecc3db9-f79c-4d24-8315-2c03a6f660bd"/>
    <xsd:import namespace="db8e7f75-8e24-48c1-9195-42e1c46c1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c3db9-f79c-4d24-8315-2c03a6f66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2cbd7ba-3d44-4e84-a099-e11aafee88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e7f75-8e24-48c1-9195-42e1c46c1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711b25-a6f9-4f66-967f-4578fe8d389a}" ma:internalName="TaxCatchAll" ma:showField="CatchAllData" ma:web="db8e7f75-8e24-48c1-9195-42e1c46c1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E3339-496A-4282-A95C-7996DDCCD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0D914F-9A3C-49BD-80A4-2CBC81942586}">
  <ds:schemaRefs>
    <ds:schemaRef ds:uri="http://purl.org/dc/elements/1.1/"/>
    <ds:schemaRef ds:uri="http://schemas.microsoft.com/office/2006/metadata/properties"/>
    <ds:schemaRef ds:uri="db8e7f75-8e24-48c1-9195-42e1c46c18e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ecc3db9-f79c-4d24-8315-2c03a6f660b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9E29B1-F788-4DA6-812A-057A89E0A02A}"/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678</Words>
  <Application>Microsoft Office PowerPoint</Application>
  <PresentationFormat>Breedbeeld</PresentationFormat>
  <Paragraphs>83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Renate van Maasakkers</dc:creator>
  <cp:lastModifiedBy>Anita Tromp</cp:lastModifiedBy>
  <cp:revision>10</cp:revision>
  <dcterms:created xsi:type="dcterms:W3CDTF">2022-01-10T14:54:10Z</dcterms:created>
  <dcterms:modified xsi:type="dcterms:W3CDTF">2022-03-25T10:53:45Z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0x01010060F2C3883E2D0548886604C56EF4BB57</vt:lpwstr>
  </property>
</Properties>
</file>